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9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A0C4-7D6B-4E46-8797-7E6E0CB59B2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C2E0-1956-4735-8155-8916CCA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3331BDB-0D17-4A64-A540-9B3685FF8B7A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0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A969-D05B-4931-B99E-C8685A0BA2F8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A99A-BDC4-49B9-97D4-1EAD33B5E809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85C-323E-4713-92E4-E86F4D1756B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C58-9580-42AB-ABE8-8C4D281286CE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1874-D855-44C5-80B5-DBC05FACB412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982-2D95-4D7C-993B-3F00E2AB938B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11C8-980A-424E-B57C-E9E7B0FE273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1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5947-70A9-4412-83DE-03D5F5DB2EAF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C4BC-0A49-4F72-894A-E3FC34332599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633" y="115888"/>
            <a:ext cx="551167" cy="377825"/>
          </a:xfrm>
        </p:spPr>
        <p:txBody>
          <a:bodyPr/>
          <a:lstStyle>
            <a:lvl1pPr algn="ctr">
              <a:defRPr sz="2000"/>
            </a:lvl1pPr>
          </a:lstStyle>
          <a:p>
            <a:fld id="{85C74805-6AC3-489B-85C1-1845F3662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5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9954-D379-4AA7-9364-AC2838C7D07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A99C-3CF7-46E3-B64E-413F8BCC4D4A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7CF7-B92F-4853-9FD8-4B670263A105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94F-8DBC-4085-A535-28700E2B6E56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7327-DE56-4070-92F9-6761DC394C0A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404-0801-4FF6-926A-1B0CCBCDF2AB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0435-3D16-4526-87D7-A0EFB88BAFAF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46BE11-51D0-48BE-A70C-BB0631EBC35A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5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BE92DB-CADD-0A46-7331-6F86748AA48B}"/>
              </a:ext>
            </a:extLst>
          </p:cNvPr>
          <p:cNvSpPr/>
          <p:nvPr/>
        </p:nvSpPr>
        <p:spPr>
          <a:xfrm>
            <a:off x="307811" y="5659005"/>
            <a:ext cx="1113790" cy="1173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53E592-8D51-E3A6-7E27-846E20257E17}"/>
              </a:ext>
            </a:extLst>
          </p:cNvPr>
          <p:cNvSpPr/>
          <p:nvPr/>
        </p:nvSpPr>
        <p:spPr>
          <a:xfrm>
            <a:off x="5399773" y="5586446"/>
            <a:ext cx="1347536" cy="1244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84E5E-599A-BE60-A629-DD8D3C11A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816" y="1347896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A Deuteration Survey of Dense </a:t>
            </a:r>
            <a:r>
              <a:rPr lang="en-US" dirty="0" err="1"/>
              <a:t>Prestellar</a:t>
            </a:r>
            <a:r>
              <a:rPr lang="en-US" dirty="0"/>
              <a:t> Cores in Taurus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E641D-F524-0F35-3BCB-49174C738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9360"/>
            <a:ext cx="9144000" cy="1622858"/>
          </a:xfrm>
        </p:spPr>
        <p:txBody>
          <a:bodyPr>
            <a:normAutofit fontScale="92500" lnSpcReduction="10000"/>
          </a:bodyPr>
          <a:lstStyle/>
          <a:p>
            <a:r>
              <a:rPr lang="en-US" sz="3200" cap="none" dirty="0"/>
              <a:t>Hanga Andras-Letanovszky</a:t>
            </a:r>
          </a:p>
          <a:p>
            <a:r>
              <a:rPr lang="en-US" sz="2200" cap="none" dirty="0"/>
              <a:t>Mentor: Yancy Shirley, University of Arizona Department of Astronomy / Steward Observatory</a:t>
            </a:r>
          </a:p>
          <a:p>
            <a:r>
              <a:rPr lang="en-US" sz="2200" cap="none" dirty="0"/>
              <a:t>Arizona Space Grant Symposium, Arizona State University, April 22,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A76A5-C214-251B-3870-CAB449E9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365220"/>
            <a:ext cx="947083" cy="1465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DEA46-34AF-2F12-1BE1-AD68FE43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05" y="5657810"/>
            <a:ext cx="1113790" cy="1173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7AB97-AB90-E900-D572-9A4062807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5793495"/>
            <a:ext cx="980112" cy="9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2653" cy="4351338"/>
          </a:xfrm>
        </p:spPr>
        <p:txBody>
          <a:bodyPr>
            <a:normAutofit/>
          </a:bodyPr>
          <a:lstStyle/>
          <a:p>
            <a:r>
              <a:rPr lang="en-US" sz="3000" dirty="0"/>
              <a:t>Graph of HDCO column density vs. average core density and dust temperature</a:t>
            </a:r>
          </a:p>
          <a:p>
            <a:r>
              <a:rPr lang="en-US" sz="3000" dirty="0"/>
              <a:t>Shows that colder, denser cores have a higher rate of deuteration – makes sense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3BE4C-69F0-A516-5CAF-DEB7C6938F70}"/>
              </a:ext>
            </a:extLst>
          </p:cNvPr>
          <p:cNvSpPr txBox="1"/>
          <p:nvPr/>
        </p:nvSpPr>
        <p:spPr>
          <a:xfrm>
            <a:off x="7303340" y="54263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</a:t>
            </a:r>
            <a:r>
              <a:rPr lang="en-US" sz="1400" baseline="-25000" dirty="0" err="1"/>
              <a:t>dust</a:t>
            </a:r>
            <a:r>
              <a:rPr lang="en-US" sz="1400" dirty="0"/>
              <a:t> vs. N</a:t>
            </a:r>
            <a:r>
              <a:rPr lang="en-US" sz="1400" baseline="-25000" dirty="0"/>
              <a:t>HDCO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101F7-E163-A8F7-DE61-6ADA3202F95F}"/>
              </a:ext>
            </a:extLst>
          </p:cNvPr>
          <p:cNvSpPr txBox="1"/>
          <p:nvPr/>
        </p:nvSpPr>
        <p:spPr>
          <a:xfrm>
            <a:off x="7217553" y="3409948"/>
            <a:ext cx="332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</a:t>
            </a:r>
            <a:r>
              <a:rPr lang="en-US" sz="1400" baseline="-25000" dirty="0" err="1"/>
              <a:t>beam</a:t>
            </a:r>
            <a:r>
              <a:rPr lang="en-US" sz="1400" dirty="0"/>
              <a:t> vs. N</a:t>
            </a:r>
            <a:r>
              <a:rPr lang="en-US" sz="1400" baseline="-25000" dirty="0"/>
              <a:t>HDCO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BDE62-90E2-3551-93EB-371FBF50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B3A6C1-85F8-31D0-01D4-6F49CE53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1F8A5D0A-B572-54A0-CD84-D71B01021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 r="8285"/>
          <a:stretch/>
        </p:blipFill>
        <p:spPr>
          <a:xfrm>
            <a:off x="6862367" y="3792623"/>
            <a:ext cx="4031542" cy="2963528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10F2BBE2-3020-FAE4-F611-40D576A4A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 r="8285"/>
          <a:stretch/>
        </p:blipFill>
        <p:spPr>
          <a:xfrm>
            <a:off x="6862367" y="432618"/>
            <a:ext cx="4050319" cy="29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2653" cy="4351338"/>
          </a:xfrm>
        </p:spPr>
        <p:txBody>
          <a:bodyPr>
            <a:noAutofit/>
          </a:bodyPr>
          <a:lstStyle/>
          <a:p>
            <a:r>
              <a:rPr lang="en-US" sz="2800" dirty="0"/>
              <a:t>Graph of HDCO vs CH</a:t>
            </a:r>
            <a:r>
              <a:rPr lang="en-US" sz="2800" baseline="-25000" dirty="0"/>
              <a:t>2</a:t>
            </a:r>
            <a:r>
              <a:rPr lang="en-US" sz="2800" dirty="0"/>
              <a:t>DOH column density, no significant correlation</a:t>
            </a:r>
          </a:p>
          <a:p>
            <a:r>
              <a:rPr lang="en-US" sz="2800" dirty="0"/>
              <a:t>Strange because both molecules thought to deuterate on icy grain surfaces</a:t>
            </a:r>
          </a:p>
          <a:p>
            <a:r>
              <a:rPr lang="en-US" sz="2800" dirty="0"/>
              <a:t>Indicates that H</a:t>
            </a:r>
            <a:r>
              <a:rPr lang="en-US" sz="2800" baseline="-25000" dirty="0"/>
              <a:t>2</a:t>
            </a:r>
            <a:r>
              <a:rPr lang="en-US" sz="2800" dirty="0"/>
              <a:t>CO deuteration may have a gas phase contribution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4C8D5-9528-844A-6143-3677F3A6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3" y="674716"/>
            <a:ext cx="5905321" cy="4560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A4471-EF98-1F45-C829-0332702FA422}"/>
              </a:ext>
            </a:extLst>
          </p:cNvPr>
          <p:cNvSpPr txBox="1"/>
          <p:nvPr/>
        </p:nvSpPr>
        <p:spPr>
          <a:xfrm>
            <a:off x="6788985" y="209490"/>
            <a:ext cx="483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baseline="-25000" dirty="0"/>
              <a:t>CH</a:t>
            </a:r>
            <a:r>
              <a:rPr lang="en-US" sz="2000" baseline="-51000" dirty="0"/>
              <a:t>2</a:t>
            </a:r>
            <a:r>
              <a:rPr lang="en-US" sz="2000" baseline="-25000" dirty="0"/>
              <a:t>DOH</a:t>
            </a:r>
            <a:r>
              <a:rPr lang="en-US" sz="2000" dirty="0"/>
              <a:t> vs. N</a:t>
            </a:r>
            <a:r>
              <a:rPr lang="en-US" sz="2000" baseline="-25000" dirty="0"/>
              <a:t>HDCO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3546A-0FF5-242E-F006-CB1D1E1AC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DD4076-D47B-49AC-FB09-DF4BCDC6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2653" cy="4351338"/>
          </a:xfrm>
        </p:spPr>
        <p:txBody>
          <a:bodyPr>
            <a:normAutofit/>
          </a:bodyPr>
          <a:lstStyle/>
          <a:p>
            <a:r>
              <a:rPr lang="en-US" sz="2800" dirty="0"/>
              <a:t>Use a previously made map of B10 in H</a:t>
            </a:r>
            <a:r>
              <a:rPr lang="en-US" sz="2800" baseline="-25000" dirty="0"/>
              <a:t>2</a:t>
            </a:r>
            <a:r>
              <a:rPr lang="en-US" sz="2800" dirty="0"/>
              <a:t>CO to get H</a:t>
            </a:r>
            <a:r>
              <a:rPr lang="en-US" sz="2800" baseline="-25000" dirty="0"/>
              <a:t>2</a:t>
            </a:r>
            <a:r>
              <a:rPr lang="en-US" sz="2800" dirty="0"/>
              <a:t>CO column densities and calculate the deuterium fractions of all the cores</a:t>
            </a:r>
          </a:p>
          <a:p>
            <a:r>
              <a:rPr lang="en-US" sz="2800" dirty="0"/>
              <a:t>Map B10 in the 128 GHz line of HDCO its distribution with N</a:t>
            </a:r>
            <a:r>
              <a:rPr lang="en-US" sz="2800" baseline="-25000" dirty="0"/>
              <a:t>2</a:t>
            </a:r>
            <a:r>
              <a:rPr lang="en-US" sz="2800" dirty="0"/>
              <a:t>D</a:t>
            </a:r>
            <a:r>
              <a:rPr lang="en-US" sz="2800" baseline="30000" dirty="0"/>
              <a:t>+</a:t>
            </a:r>
            <a:r>
              <a:rPr lang="en-US" sz="2800" dirty="0"/>
              <a:t> which exclusively deuterates via gas phase reactions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66A7A-CF0D-B19E-88F1-A240BB19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49" y="609600"/>
            <a:ext cx="5429640" cy="4520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28617-0E65-8DB5-E2B2-E9048963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DB2F3-4DF4-34D2-3A13-DC8C8290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17" y="1988185"/>
            <a:ext cx="1003970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Dr. Yancy Shirley, University of Arizona Department of Astronomy / Steward Observatory</a:t>
            </a:r>
          </a:p>
          <a:p>
            <a:r>
              <a:rPr lang="en-US" sz="2400" dirty="0"/>
              <a:t>Samantha </a:t>
            </a:r>
            <a:r>
              <a:rPr lang="en-US" sz="2400" dirty="0" err="1"/>
              <a:t>Scibelli</a:t>
            </a:r>
            <a:r>
              <a:rPr lang="en-US" sz="2400" dirty="0"/>
              <a:t>, University of Arizona Department of Astronomy / Steward Observatory</a:t>
            </a:r>
          </a:p>
          <a:p>
            <a:r>
              <a:rPr lang="en-US" sz="2400" dirty="0"/>
              <a:t>Michelle Coe and Dr. Chandra Holifield Collins, Arizona Space Grant Consortium </a:t>
            </a:r>
          </a:p>
          <a:p>
            <a:r>
              <a:rPr lang="en-US" sz="2400" dirty="0" err="1"/>
              <a:t>Reynier</a:t>
            </a:r>
            <a:r>
              <a:rPr lang="en-US" sz="2400" dirty="0"/>
              <a:t> </a:t>
            </a:r>
            <a:r>
              <a:rPr lang="en-US" sz="2400" dirty="0" err="1"/>
              <a:t>Squillace</a:t>
            </a:r>
            <a:r>
              <a:rPr lang="en-US" sz="2400" dirty="0"/>
              <a:t>, Jacob </a:t>
            </a:r>
            <a:r>
              <a:rPr lang="en-US" sz="2400" dirty="0" err="1"/>
              <a:t>Blais</a:t>
            </a:r>
            <a:r>
              <a:rPr lang="en-US" sz="2400" dirty="0"/>
              <a:t>, and Shae Henley, Arizona Space Grant Consortium </a:t>
            </a:r>
          </a:p>
          <a:p>
            <a:r>
              <a:rPr lang="en-US" sz="2400" dirty="0"/>
              <a:t>Arizona Space Grant Consortium</a:t>
            </a:r>
          </a:p>
          <a:p>
            <a:r>
              <a:rPr lang="en-US" sz="2400" dirty="0"/>
              <a:t>NASA</a:t>
            </a:r>
          </a:p>
          <a:p>
            <a:r>
              <a:rPr lang="en-US" sz="2400" dirty="0"/>
              <a:t>University of Arizona</a:t>
            </a:r>
          </a:p>
          <a:p>
            <a:r>
              <a:rPr lang="en-US" sz="2400" dirty="0"/>
              <a:t>Arizona Radio Observatory</a:t>
            </a:r>
          </a:p>
          <a:p>
            <a:endParaRPr lang="en-US" sz="24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1325-7B66-192C-5C62-01131EC9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710F04-40E6-92DE-5FCD-273FB176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B699-0107-05BF-C183-7C4309C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64593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97EB0-3269-05C6-0A62-0E8515EB24AB}"/>
              </a:ext>
            </a:extLst>
          </p:cNvPr>
          <p:cNvSpPr/>
          <p:nvPr/>
        </p:nvSpPr>
        <p:spPr>
          <a:xfrm>
            <a:off x="307811" y="5659005"/>
            <a:ext cx="1113790" cy="1173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F55C7-F267-DE57-7617-F6D7B32C1594}"/>
              </a:ext>
            </a:extLst>
          </p:cNvPr>
          <p:cNvSpPr/>
          <p:nvPr/>
        </p:nvSpPr>
        <p:spPr>
          <a:xfrm>
            <a:off x="5399773" y="5586446"/>
            <a:ext cx="1347536" cy="1244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1816E-C83D-958C-DC81-A745D222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365220"/>
            <a:ext cx="947083" cy="1465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53F13-F6DD-9C99-3C3C-918A2226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05" y="5657810"/>
            <a:ext cx="1113790" cy="1173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939CA-3AFF-9B02-24CD-B9BB2719B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5793495"/>
            <a:ext cx="980112" cy="9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7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Prestellar</a:t>
            </a:r>
            <a:r>
              <a:rPr lang="en-US" dirty="0"/>
              <a:t> 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57490" cy="4804751"/>
          </a:xfrm>
        </p:spPr>
        <p:txBody>
          <a:bodyPr>
            <a:noAutofit/>
          </a:bodyPr>
          <a:lstStyle/>
          <a:p>
            <a:r>
              <a:rPr lang="en-US" sz="2600" dirty="0"/>
              <a:t>Dense, cold clumps of gas and dust</a:t>
            </a:r>
          </a:p>
          <a:p>
            <a:pPr lvl="1"/>
            <a:r>
              <a:rPr lang="en-US" sz="2600" dirty="0"/>
              <a:t>A few Kelvin above 2.73 K (temperature of the Cosmic Microwave Background)</a:t>
            </a:r>
          </a:p>
          <a:p>
            <a:pPr lvl="1"/>
            <a:r>
              <a:rPr lang="en-US" sz="2600" dirty="0"/>
              <a:t>Located in large molecular clouds</a:t>
            </a:r>
          </a:p>
          <a:p>
            <a:r>
              <a:rPr lang="en-US" sz="2600" dirty="0"/>
              <a:t>Can eventually gravitationally collapse into a protostar</a:t>
            </a:r>
          </a:p>
          <a:p>
            <a:pPr lvl="1"/>
            <a:r>
              <a:rPr lang="en-US" sz="2600" dirty="0"/>
              <a:t>Determines the initial conditions for planet-forming disk</a:t>
            </a:r>
          </a:p>
          <a:p>
            <a:r>
              <a:rPr lang="en-US" sz="2600" dirty="0"/>
              <a:t>This process isn’t well understood</a:t>
            </a:r>
          </a:p>
        </p:txBody>
      </p:sp>
      <p:pic>
        <p:nvPicPr>
          <p:cNvPr id="1028" name="Picture 4" descr="Taurus molecular cloud | ESO">
            <a:extLst>
              <a:ext uri="{FF2B5EF4-FFF2-40B4-BE49-F238E27FC236}">
                <a16:creationId xmlns:a16="http://schemas.microsoft.com/office/drawing/2014/main" id="{0CC78358-C868-3478-EA24-C51FA455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0" y="365125"/>
            <a:ext cx="4244197" cy="4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BEB11-F712-88D0-08E9-67B73722786F}"/>
              </a:ext>
            </a:extLst>
          </p:cNvPr>
          <p:cNvSpPr txBox="1"/>
          <p:nvPr/>
        </p:nvSpPr>
        <p:spPr>
          <a:xfrm>
            <a:off x="6814868" y="5394833"/>
            <a:ext cx="371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Image Credit: European Southern Observatory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58062-BD45-8E06-BF20-8C7B53A6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B527C-270B-1807-C6E9-3541C6A7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47" y="1805305"/>
            <a:ext cx="5122653" cy="4351338"/>
          </a:xfrm>
        </p:spPr>
        <p:txBody>
          <a:bodyPr>
            <a:noAutofit/>
          </a:bodyPr>
          <a:lstStyle/>
          <a:p>
            <a:r>
              <a:rPr lang="en-US" sz="2800" dirty="0"/>
              <a:t>Hydrogen isotope with an extra neutron</a:t>
            </a:r>
          </a:p>
          <a:p>
            <a:r>
              <a:rPr lang="en-US" sz="2800" dirty="0"/>
              <a:t>Sometimes a regular hydrogen gets replaced with a deuterium atom</a:t>
            </a:r>
          </a:p>
          <a:p>
            <a:r>
              <a:rPr lang="en-US" sz="2800" dirty="0"/>
              <a:t>This process occurs more frequently in cold, dense environments</a:t>
            </a:r>
          </a:p>
          <a:p>
            <a:pPr lvl="1"/>
            <a:r>
              <a:rPr lang="en-US" sz="2800" dirty="0"/>
              <a:t>Occurs either on icy grain surfaces or in the gas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642C3-8B2A-E632-FFCF-5B38365F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43" y="688159"/>
            <a:ext cx="4986840" cy="4056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DE077-6A42-B085-C938-D2851E78D06B}"/>
              </a:ext>
            </a:extLst>
          </p:cNvPr>
          <p:cNvSpPr txBox="1"/>
          <p:nvPr/>
        </p:nvSpPr>
        <p:spPr>
          <a:xfrm>
            <a:off x="7713453" y="4952119"/>
            <a:ext cx="364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General Atomics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CE1FD-4CA5-C11F-5404-AD5A98455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AF159B-1BA4-EFC6-10F1-931C9C6D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153"/>
            <a:ext cx="10131425" cy="1456267"/>
          </a:xfrm>
        </p:spPr>
        <p:txBody>
          <a:bodyPr/>
          <a:lstStyle/>
          <a:p>
            <a:r>
              <a:rPr lang="en-US" dirty="0"/>
              <a:t>Deuteration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568363"/>
            <a:ext cx="5122653" cy="4937484"/>
          </a:xfrm>
        </p:spPr>
        <p:txBody>
          <a:bodyPr>
            <a:noAutofit/>
          </a:bodyPr>
          <a:lstStyle/>
          <a:p>
            <a:r>
              <a:rPr lang="en-US" sz="2800" dirty="0"/>
              <a:t>Deuterated molecules build up in </a:t>
            </a:r>
            <a:r>
              <a:rPr lang="en-US" sz="2800" dirty="0" err="1"/>
              <a:t>prestellar</a:t>
            </a:r>
            <a:r>
              <a:rPr lang="en-US" sz="2800" dirty="0"/>
              <a:t> cores over time</a:t>
            </a:r>
          </a:p>
          <a:p>
            <a:pPr lvl="1"/>
            <a:r>
              <a:rPr lang="en-US" sz="2800" dirty="0"/>
              <a:t>Older cores tend to have higher ratios of deuterated to nondeuterated molecules</a:t>
            </a:r>
          </a:p>
          <a:p>
            <a:r>
              <a:rPr lang="en-US" sz="2800" dirty="0"/>
              <a:t>Can compare deuteration ratios to core densities to get a relative estimate of core age</a:t>
            </a:r>
          </a:p>
          <a:p>
            <a:pPr lvl="1"/>
            <a:r>
              <a:rPr lang="en-US" sz="2800" dirty="0"/>
              <a:t>Better understand core evolution rates and thus star 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A650D-2FF5-80F1-DDDA-DEC6858E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3949"/>
            <a:ext cx="5328249" cy="3924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2265A-11D8-4528-822F-46BD61801DBC}"/>
              </a:ext>
            </a:extLst>
          </p:cNvPr>
          <p:cNvSpPr txBox="1"/>
          <p:nvPr/>
        </p:nvSpPr>
        <p:spPr>
          <a:xfrm>
            <a:off x="6863751" y="4753155"/>
            <a:ext cx="532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Image Credit: Lloyd L. Smith, Deep Sky West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AF8AE-2B5F-5088-D337-32A8B054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3FE4EC-E940-AAE5-C4CA-2F18A066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60" y="1895216"/>
            <a:ext cx="5122653" cy="474789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Get ratios of HDCO/ H</a:t>
            </a:r>
            <a:r>
              <a:rPr lang="en-US" sz="3300" baseline="-25000" dirty="0"/>
              <a:t>2</a:t>
            </a:r>
            <a:r>
              <a:rPr lang="en-US" sz="3300" dirty="0"/>
              <a:t>CO (formaldehyde) of 12 cores in the Barnard 10 (B10) region of Taurus</a:t>
            </a:r>
          </a:p>
          <a:p>
            <a:pPr lvl="1"/>
            <a:r>
              <a:rPr lang="en-US" sz="3300" dirty="0"/>
              <a:t>H</a:t>
            </a:r>
            <a:r>
              <a:rPr lang="en-US" sz="3300" baseline="-25000" dirty="0"/>
              <a:t>2</a:t>
            </a:r>
            <a:r>
              <a:rPr lang="en-US" sz="3300" dirty="0"/>
              <a:t>CO thought to deuterate primarily on icy grain surfaces</a:t>
            </a:r>
          </a:p>
          <a:p>
            <a:r>
              <a:rPr lang="en-US" sz="3300" dirty="0"/>
              <a:t>Estimate their ages, compare to chemical models to get evolution rates</a:t>
            </a:r>
          </a:p>
          <a:p>
            <a:r>
              <a:rPr lang="en-US" sz="3300" dirty="0"/>
              <a:t>Compare properties to find interesting trends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873AE-7F32-E331-735A-94508475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072" y="1414295"/>
            <a:ext cx="3792564" cy="3913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36242-83A7-7DB6-997B-050DE1470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5" r="23019"/>
          <a:stretch/>
        </p:blipFill>
        <p:spPr>
          <a:xfrm>
            <a:off x="9767977" y="1555570"/>
            <a:ext cx="2251495" cy="221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BD9EF-6B93-E8C4-32FE-5357527B964C}"/>
              </a:ext>
            </a:extLst>
          </p:cNvPr>
          <p:cNvSpPr txBox="1"/>
          <p:nvPr/>
        </p:nvSpPr>
        <p:spPr>
          <a:xfrm>
            <a:off x="6159260" y="1039049"/>
            <a:ext cx="31917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1.2mm Continuum Emission of B10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A2E9C-B833-5E12-8969-720F80236E07}"/>
              </a:ext>
            </a:extLst>
          </p:cNvPr>
          <p:cNvSpPr txBox="1"/>
          <p:nvPr/>
        </p:nvSpPr>
        <p:spPr>
          <a:xfrm>
            <a:off x="9767977" y="3976777"/>
            <a:ext cx="23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Image Credit: Kinetic Database for Astrochemistry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8964F-86BF-B848-5A3C-25731265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D34113-7698-C28D-D45E-F2D1D2B1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131425" cy="1456267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7" y="1421568"/>
            <a:ext cx="5612347" cy="4937485"/>
          </a:xfrm>
        </p:spPr>
        <p:txBody>
          <a:bodyPr>
            <a:noAutofit/>
          </a:bodyPr>
          <a:lstStyle/>
          <a:p>
            <a:r>
              <a:rPr lang="en-US" sz="2800" dirty="0"/>
              <a:t>Started with previously taken spectra of the 128 GHz and 134 GHz rotational transitions of HDCO</a:t>
            </a:r>
          </a:p>
          <a:p>
            <a:pPr lvl="1"/>
            <a:r>
              <a:rPr lang="en-US" sz="2800" dirty="0"/>
              <a:t>Every time a molecule changes the way it rotates, it releases a photon corresponding to its change in energy</a:t>
            </a:r>
          </a:p>
          <a:p>
            <a:pPr lvl="1"/>
            <a:r>
              <a:rPr lang="en-US" sz="2800" dirty="0"/>
              <a:t>We can detect these photons and make a spectra of them</a:t>
            </a:r>
          </a:p>
          <a:p>
            <a:pPr lvl="1"/>
            <a:r>
              <a:rPr lang="en-US" sz="2800" dirty="0"/>
              <a:t>All 12 detected in 128 GHz, initially only 8 in 134 GHz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A0CA0-B347-CA7C-AD8E-8B301FE8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93" y="1943563"/>
            <a:ext cx="6096000" cy="2740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0C0704-E177-5A0D-902E-8DDC6CCE690C}"/>
              </a:ext>
            </a:extLst>
          </p:cNvPr>
          <p:cNvSpPr txBox="1"/>
          <p:nvPr/>
        </p:nvSpPr>
        <p:spPr>
          <a:xfrm>
            <a:off x="6873240" y="1671735"/>
            <a:ext cx="512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 GHz (orange) &amp; 134 GHz (blue) HDCO Emission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D007E-A3E4-6E8A-5AAE-14673C6E0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E7D0FE-C7FB-B4FF-0D42-66B0817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6245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We want column densities and excitation temperatures</a:t>
            </a:r>
          </a:p>
          <a:p>
            <a:r>
              <a:rPr lang="en-US" sz="3600" dirty="0"/>
              <a:t> Column density is how many molecules there are in volume collapsed into an area</a:t>
            </a:r>
          </a:p>
          <a:p>
            <a:r>
              <a:rPr lang="en-US" sz="3600" dirty="0"/>
              <a:t>Excitation temperature is the temperature that describes the energy distribution of the molecules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87813-AAC7-F793-7419-218BCFFA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57FC64-56E0-D87F-6B1E-4F15B586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48B958-B4EB-E9F7-C4BA-2612F6337F84}"/>
              </a:ext>
            </a:extLst>
          </p:cNvPr>
          <p:cNvSpPr/>
          <p:nvPr/>
        </p:nvSpPr>
        <p:spPr>
          <a:xfrm>
            <a:off x="5842953" y="307777"/>
            <a:ext cx="6135979" cy="4897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70" y="1703704"/>
            <a:ext cx="5621443" cy="4820977"/>
          </a:xfrm>
        </p:spPr>
        <p:txBody>
          <a:bodyPr>
            <a:noAutofit/>
          </a:bodyPr>
          <a:lstStyle/>
          <a:p>
            <a:r>
              <a:rPr lang="en-US" sz="2800" dirty="0"/>
              <a:t>Got column density and excitation temperature of HDCO for each core </a:t>
            </a:r>
          </a:p>
          <a:p>
            <a:pPr lvl="1"/>
            <a:r>
              <a:rPr lang="en-US" sz="2800" dirty="0"/>
              <a:t>Optically thin, so we could use directly compare curves for both lines</a:t>
            </a:r>
          </a:p>
          <a:p>
            <a:pPr lvl="2"/>
            <a:r>
              <a:rPr lang="en-US" sz="2800" dirty="0"/>
              <a:t>Curves based on intensity of HDCO in that line</a:t>
            </a:r>
          </a:p>
          <a:p>
            <a:pPr lvl="1"/>
            <a:r>
              <a:rPr lang="en-US" sz="2800" dirty="0"/>
              <a:t>Intersection of curves gave column density, excitation temperature, and their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E5178-D9D4-C63C-6842-17A05A657F33}"/>
              </a:ext>
            </a:extLst>
          </p:cNvPr>
          <p:cNvSpPr txBox="1"/>
          <p:nvPr/>
        </p:nvSpPr>
        <p:spPr>
          <a:xfrm>
            <a:off x="6224246" y="0"/>
            <a:ext cx="5620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Column Density and Excitation Temperature Calculation for Selected Cores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BF5EB-4968-370B-2E67-6622B6CA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1AE3054-5F27-C6E9-17E8-E25672792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37948" r="48889" b="9489"/>
          <a:stretch/>
        </p:blipFill>
        <p:spPr>
          <a:xfrm>
            <a:off x="6224246" y="307777"/>
            <a:ext cx="5754686" cy="4552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C075D9-F033-7A4A-B6E2-1B96D1EA1D3C}"/>
              </a:ext>
            </a:extLst>
          </p:cNvPr>
          <p:cNvSpPr txBox="1"/>
          <p:nvPr/>
        </p:nvSpPr>
        <p:spPr>
          <a:xfrm>
            <a:off x="8910942" y="4823511"/>
            <a:ext cx="171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tx2">
                    <a:lumMod val="10000"/>
                  </a:schemeClr>
                </a:solidFill>
              </a:rPr>
              <a:t>ex</a:t>
            </a:r>
            <a:r>
              <a:rPr lang="en-US" baseline="-25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(K)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A3BF7-7646-265B-4700-BA57406D7F9D}"/>
              </a:ext>
            </a:extLst>
          </p:cNvPr>
          <p:cNvSpPr txBox="1"/>
          <p:nvPr/>
        </p:nvSpPr>
        <p:spPr>
          <a:xfrm rot="16200000">
            <a:off x="4899071" y="1734699"/>
            <a:ext cx="228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N (10</a:t>
            </a:r>
            <a:r>
              <a:rPr lang="en-US" baseline="30000" dirty="0">
                <a:solidFill>
                  <a:schemeClr val="tx2">
                    <a:lumMod val="10000"/>
                  </a:schemeClr>
                </a:solidFill>
              </a:rPr>
              <a:t>11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cm</a:t>
            </a:r>
            <a:r>
              <a:rPr lang="en-US" baseline="30000" dirty="0">
                <a:solidFill>
                  <a:schemeClr val="tx2">
                    <a:lumMod val="10000"/>
                  </a:schemeClr>
                </a:solidFill>
              </a:rPr>
              <a:t>-2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7B5088A-7228-9C1A-67E5-1C9F5046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0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15465"/>
            <a:ext cx="512265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We later got time on the 12m radio telescope on Kitt Peak</a:t>
            </a:r>
          </a:p>
          <a:p>
            <a:r>
              <a:rPr lang="en-US" sz="3600" dirty="0"/>
              <a:t>Got detections for the 134 GHz line for the remaining 4 cores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C1CD8-DD80-84B4-604C-06663719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419" y="475172"/>
            <a:ext cx="6166500" cy="4114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E65085-F717-6CDC-2DF3-C63492CF79FD}"/>
              </a:ext>
            </a:extLst>
          </p:cNvPr>
          <p:cNvSpPr txBox="1"/>
          <p:nvPr/>
        </p:nvSpPr>
        <p:spPr>
          <a:xfrm>
            <a:off x="7324404" y="4838155"/>
            <a:ext cx="313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Arizona Radio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445BC-0728-253D-2697-B758B95C4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48" y="5299942"/>
            <a:ext cx="944962" cy="14631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C37FEA-4DA7-3F28-5616-6AE96A34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25C526B27A945903265CC58E2EACF" ma:contentTypeVersion="7" ma:contentTypeDescription="Create a new document." ma:contentTypeScope="" ma:versionID="9037b68b2736ea2268f6f8bac44e14fc">
  <xsd:schema xmlns:xsd="http://www.w3.org/2001/XMLSchema" xmlns:xs="http://www.w3.org/2001/XMLSchema" xmlns:p="http://schemas.microsoft.com/office/2006/metadata/properties" xmlns:ns3="08283d14-707b-49c0-a238-128fdb360cb9" xmlns:ns4="35bd7d29-aa49-454e-b040-d52bbc2e3539" targetNamespace="http://schemas.microsoft.com/office/2006/metadata/properties" ma:root="true" ma:fieldsID="36b5bf7675537f68ef913be6e3db2e3f" ns3:_="" ns4:_="">
    <xsd:import namespace="08283d14-707b-49c0-a238-128fdb360cb9"/>
    <xsd:import namespace="35bd7d29-aa49-454e-b040-d52bbc2e35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83d14-707b-49c0-a238-128fdb360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7d29-aa49-454e-b040-d52bbc2e35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18AD82-CC8A-44EE-9772-FC695579A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83d14-707b-49c0-a238-128fdb360cb9"/>
    <ds:schemaRef ds:uri="35bd7d29-aa49-454e-b040-d52bbc2e3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03F892-B278-4079-A494-432D72CE6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25D83-019F-4B3C-824D-87EA2C1C5008}">
  <ds:schemaRefs>
    <ds:schemaRef ds:uri="http://purl.org/dc/elements/1.1/"/>
    <ds:schemaRef ds:uri="http://purl.org/dc/dcmitype/"/>
    <ds:schemaRef ds:uri="08283d14-707b-49c0-a238-128fdb360cb9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d7d29-aa49-454e-b040-d52bbc2e35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526</TotalTime>
  <Words>662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A Deuteration Survey of Dense Prestellar Cores in Taurus</vt:lpstr>
      <vt:lpstr>Prestellar Cores</vt:lpstr>
      <vt:lpstr>Deuteration</vt:lpstr>
      <vt:lpstr>Deuteration</vt:lpstr>
      <vt:lpstr>Objective</vt:lpstr>
      <vt:lpstr>Methodology</vt:lpstr>
      <vt:lpstr>Methodology</vt:lpstr>
      <vt:lpstr>Methodology</vt:lpstr>
      <vt:lpstr>Methodology</vt:lpstr>
      <vt:lpstr>Results</vt:lpstr>
      <vt:lpstr>Results</vt:lpstr>
      <vt:lpstr>Next Steps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Deuteration Survey of Dense Prestellar Cores in Taurus</dc:title>
  <dc:creator>Andras-Letanovszky, Hanga - (hangaa)</dc:creator>
  <cp:lastModifiedBy>Coe, Michelle A - (macoe)</cp:lastModifiedBy>
  <cp:revision>4</cp:revision>
  <dcterms:created xsi:type="dcterms:W3CDTF">2023-03-29T23:53:43Z</dcterms:created>
  <dcterms:modified xsi:type="dcterms:W3CDTF">2023-04-14T18:23:53Z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0x0101001AA25C526B27A945903265CC58E2EACF</vt:lpwstr>
  </property>
</Properties>
</file>